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5" r:id="rId2"/>
    <p:sldId id="266" r:id="rId3"/>
    <p:sldId id="279" r:id="rId4"/>
    <p:sldId id="281" r:id="rId5"/>
    <p:sldId id="282" r:id="rId6"/>
    <p:sldId id="284" r:id="rId7"/>
    <p:sldId id="283" r:id="rId8"/>
    <p:sldId id="267" r:id="rId9"/>
    <p:sldId id="269" r:id="rId10"/>
    <p:sldId id="270" r:id="rId11"/>
    <p:sldId id="271" r:id="rId12"/>
    <p:sldId id="285" r:id="rId13"/>
    <p:sldId id="268" r:id="rId14"/>
    <p:sldId id="286" r:id="rId15"/>
    <p:sldId id="287" r:id="rId16"/>
    <p:sldId id="273" r:id="rId17"/>
    <p:sldId id="288" r:id="rId18"/>
  </p:sldIdLst>
  <p:sldSz cx="10160000" cy="7620000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00CCFF"/>
    <a:srgbClr val="C0C0C0"/>
    <a:srgbClr val="008000"/>
    <a:srgbClr val="A50021"/>
    <a:srgbClr val="CC0000"/>
    <a:srgbClr val="6600FF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9574" autoAdjust="0"/>
    <p:restoredTop sz="94576" autoAdjust="0"/>
  </p:normalViewPr>
  <p:slideViewPr>
    <p:cSldViewPr>
      <p:cViewPr varScale="1">
        <p:scale>
          <a:sx n="50" d="100"/>
          <a:sy n="50" d="100"/>
        </p:scale>
        <p:origin x="-811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13"/>
    </p:cViewPr>
  </p:sorterViewPr>
  <p:notesViewPr>
    <p:cSldViewPr>
      <p:cViewPr>
        <p:scale>
          <a:sx n="90" d="100"/>
          <a:sy n="90" d="100"/>
        </p:scale>
        <p:origin x="-432" y="226"/>
      </p:cViewPr>
      <p:guideLst>
        <p:guide orient="horz" pos="2160"/>
        <p:guide pos="288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79484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91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79484" y="651391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1F4D40A-B8CB-4FB2-BF37-53A404A0DA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60FFD67-486B-4170-8B37-D85E09899E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0FFD67-486B-4170-8B37-D85E09899EE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0FFD67-486B-4170-8B37-D85E09899EE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0FFD67-486B-4170-8B37-D85E09899EE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60FFD67-486B-4170-8B37-D85E09899EE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124B9-86DD-4D0C-9D64-8B63E8C0AA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30FA1-8612-414F-A04E-74E35BA0A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37450" y="0"/>
            <a:ext cx="2419350" cy="7391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9400" y="0"/>
            <a:ext cx="7105650" cy="7391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8ABD0-F648-4EB9-A834-6EDABD0BC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0"/>
            <a:ext cx="8636000" cy="12715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279400" y="1600200"/>
            <a:ext cx="4762500" cy="5791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94300" y="1600200"/>
            <a:ext cx="47625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34ED6-90AC-4156-B4CE-19635B0408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1A5808-DD9B-46BF-B76F-48F35EC221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E4601-BF7F-4969-B9DD-1A5D2F44A0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9400" y="1600200"/>
            <a:ext cx="47625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94300" y="1600200"/>
            <a:ext cx="4762500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F9E0B-B3F3-4C27-830D-5C0A67023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7ACD7C-2CA0-458C-B27A-D2D293DBB7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44A57-2EE5-4B8A-A037-2F527087DE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20F33-6DFF-4EE9-929D-F6D9ED5BF5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47950-D205-4C29-B432-D5D2F746C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6ABB3C-F89F-429F-9586-61242B484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60400" y="0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9400" y="1600200"/>
            <a:ext cx="9677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E902BA3-C7D3-471D-8EF3-E06F8F4FF9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2535" name="Picture 7" descr="bcs_logo_large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966200" y="6457950"/>
            <a:ext cx="11684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9400" y="762000"/>
            <a:ext cx="9525000" cy="1633538"/>
          </a:xfrm>
        </p:spPr>
        <p:txBody>
          <a:bodyPr/>
          <a:lstStyle/>
          <a:p>
            <a:pPr eaLnBrk="1" hangingPunct="1">
              <a:defRPr/>
            </a:pPr>
            <a:r>
              <a:rPr lang="en-US" sz="10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STEM</a:t>
            </a:r>
          </a:p>
        </p:txBody>
      </p:sp>
      <p:sp>
        <p:nvSpPr>
          <p:cNvPr id="1638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31800" y="4318000"/>
            <a:ext cx="9296400" cy="1947863"/>
          </a:xfrm>
        </p:spPr>
        <p:txBody>
          <a:bodyPr/>
          <a:lstStyle/>
          <a:p>
            <a:pPr eaLnBrk="1" hangingPunct="1"/>
            <a:r>
              <a:rPr lang="en-US" sz="4000" i="1" smtClean="0"/>
              <a:t>Presentation to the </a:t>
            </a:r>
          </a:p>
          <a:p>
            <a:pPr eaLnBrk="1" hangingPunct="1"/>
            <a:r>
              <a:rPr lang="en-US" sz="4000" i="1" smtClean="0"/>
              <a:t>Blount County School Board</a:t>
            </a:r>
          </a:p>
          <a:p>
            <a:pPr eaLnBrk="1" hangingPunct="1"/>
            <a:r>
              <a:rPr lang="en-US" sz="4000" i="1" smtClean="0"/>
              <a:t>December 2, 2010</a:t>
            </a:r>
          </a:p>
        </p:txBody>
      </p:sp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203200" y="2286000"/>
            <a:ext cx="9677400" cy="16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>
                <a:solidFill>
                  <a:schemeClr val="tx2"/>
                </a:solidFill>
              </a:rPr>
              <a:t>S</a:t>
            </a:r>
            <a:r>
              <a:rPr lang="en-US" sz="4400">
                <a:solidFill>
                  <a:schemeClr val="tx2"/>
                </a:solidFill>
              </a:rPr>
              <a:t>cience</a:t>
            </a:r>
            <a:r>
              <a:rPr lang="en-US" sz="4400" b="1">
                <a:solidFill>
                  <a:schemeClr val="tx2"/>
                </a:solidFill>
              </a:rPr>
              <a:t> T</a:t>
            </a:r>
            <a:r>
              <a:rPr lang="en-US" sz="4400">
                <a:solidFill>
                  <a:schemeClr val="tx2"/>
                </a:solidFill>
              </a:rPr>
              <a:t>echnology</a:t>
            </a:r>
            <a:r>
              <a:rPr lang="en-US" sz="4400" b="1">
                <a:solidFill>
                  <a:schemeClr val="tx2"/>
                </a:solidFill>
              </a:rPr>
              <a:t> E</a:t>
            </a:r>
            <a:r>
              <a:rPr lang="en-US" sz="4400">
                <a:solidFill>
                  <a:schemeClr val="tx2"/>
                </a:solidFill>
              </a:rPr>
              <a:t>ngineering</a:t>
            </a:r>
            <a:r>
              <a:rPr lang="en-US" sz="4400" b="1">
                <a:solidFill>
                  <a:schemeClr val="tx2"/>
                </a:solidFill>
              </a:rPr>
              <a:t> </a:t>
            </a:r>
            <a:br>
              <a:rPr lang="en-US" sz="4400" b="1">
                <a:solidFill>
                  <a:schemeClr val="tx2"/>
                </a:solidFill>
              </a:rPr>
            </a:br>
            <a:r>
              <a:rPr lang="en-US" sz="4400" b="1">
                <a:solidFill>
                  <a:schemeClr val="tx2"/>
                </a:solidFill>
              </a:rPr>
              <a:t>M</a:t>
            </a:r>
            <a:r>
              <a:rPr lang="en-US" sz="4400">
                <a:solidFill>
                  <a:schemeClr val="tx2"/>
                </a:solidFill>
              </a:rPr>
              <a:t>athematics</a:t>
            </a:r>
          </a:p>
        </p:txBody>
      </p:sp>
      <p:pic>
        <p:nvPicPr>
          <p:cNvPr id="16388" name="Picture 6" descr="bcs_logo_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09000" y="6003925"/>
            <a:ext cx="16256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Line 8"/>
          <p:cNvSpPr>
            <a:spLocks noChangeShapeType="1"/>
          </p:cNvSpPr>
          <p:nvPr/>
        </p:nvSpPr>
        <p:spPr bwMode="auto">
          <a:xfrm>
            <a:off x="508000" y="2362200"/>
            <a:ext cx="9144000" cy="0"/>
          </a:xfrm>
          <a:prstGeom prst="line">
            <a:avLst/>
          </a:prstGeom>
          <a:noFill/>
          <a:ln w="762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11"/>
          <p:cNvPicPr>
            <a:picLocks noChangeAspect="1" noChangeArrowheads="1"/>
          </p:cNvPicPr>
          <p:nvPr/>
        </p:nvPicPr>
        <p:blipFill>
          <a:blip r:embed="rId2" cstate="print"/>
          <a:srcRect l="18124" t="11458" r="16251" b="6250"/>
          <a:stretch>
            <a:fillRect/>
          </a:stretch>
        </p:blipFill>
        <p:spPr bwMode="auto">
          <a:xfrm>
            <a:off x="127000" y="0"/>
            <a:ext cx="100330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12"/>
          <p:cNvSpPr>
            <a:spLocks noChangeArrowheads="1"/>
          </p:cNvSpPr>
          <p:nvPr/>
        </p:nvSpPr>
        <p:spPr bwMode="auto">
          <a:xfrm>
            <a:off x="660400" y="6629400"/>
            <a:ext cx="1295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26627" name="Rectangle 13"/>
          <p:cNvSpPr>
            <a:spLocks noChangeArrowheads="1"/>
          </p:cNvSpPr>
          <p:nvPr/>
        </p:nvSpPr>
        <p:spPr bwMode="auto">
          <a:xfrm>
            <a:off x="8864600" y="6629400"/>
            <a:ext cx="1295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/>
          <p:cNvPicPr>
            <a:picLocks noChangeAspect="1" noChangeArrowheads="1"/>
          </p:cNvPicPr>
          <p:nvPr/>
        </p:nvPicPr>
        <p:blipFill>
          <a:blip r:embed="rId2" cstate="print"/>
          <a:srcRect l="18124" t="11458" r="16251" b="5208"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Text Box 6"/>
          <p:cNvSpPr txBox="1">
            <a:spLocks noChangeArrowheads="1"/>
          </p:cNvSpPr>
          <p:nvPr/>
        </p:nvSpPr>
        <p:spPr bwMode="auto">
          <a:xfrm>
            <a:off x="1041400" y="5715000"/>
            <a:ext cx="22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27651" name="Text Box 7"/>
          <p:cNvSpPr txBox="1">
            <a:spLocks noChangeArrowheads="1"/>
          </p:cNvSpPr>
          <p:nvPr/>
        </p:nvSpPr>
        <p:spPr bwMode="auto">
          <a:xfrm>
            <a:off x="355600" y="6400800"/>
            <a:ext cx="77724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>
                <a:latin typeface="Arial Unicode MS" pitchFamily="34" charset="-128"/>
              </a:rPr>
              <a:t>Proposed Regional Hub will open in Knoxville 2012</a:t>
            </a:r>
          </a:p>
        </p:txBody>
      </p:sp>
      <p:sp>
        <p:nvSpPr>
          <p:cNvPr id="27652" name="Rectangle 8"/>
          <p:cNvSpPr>
            <a:spLocks noChangeArrowheads="1"/>
          </p:cNvSpPr>
          <p:nvPr/>
        </p:nvSpPr>
        <p:spPr bwMode="auto">
          <a:xfrm>
            <a:off x="8864600" y="6553200"/>
            <a:ext cx="12954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8" descr="wbswords3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93800" y="3906838"/>
            <a:ext cx="3276600" cy="2562225"/>
          </a:xfrm>
        </p:spPr>
      </p:pic>
      <p:pic>
        <p:nvPicPr>
          <p:cNvPr id="28674" name="Picture 11" descr="hhs_cre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48338" y="3657600"/>
            <a:ext cx="2922587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12" descr="bcs_logo_larg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60800" y="1184275"/>
            <a:ext cx="2489200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Rectangle 13"/>
          <p:cNvSpPr>
            <a:spLocks noChangeArrowheads="1"/>
          </p:cNvSpPr>
          <p:nvPr/>
        </p:nvSpPr>
        <p:spPr bwMode="auto">
          <a:xfrm>
            <a:off x="8661400" y="6248400"/>
            <a:ext cx="14986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28677" name="Text Box 17"/>
          <p:cNvSpPr txBox="1">
            <a:spLocks noChangeArrowheads="1"/>
          </p:cNvSpPr>
          <p:nvPr/>
        </p:nvSpPr>
        <p:spPr bwMode="auto">
          <a:xfrm>
            <a:off x="508000" y="304800"/>
            <a:ext cx="91440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b="1"/>
              <a:t>Partnering for Blount County Students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What is a STEM Initiative?</a:t>
            </a:r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5200" y="1524000"/>
            <a:ext cx="8356600" cy="5181600"/>
          </a:xfrm>
        </p:spPr>
        <p:txBody>
          <a:bodyPr/>
          <a:lstStyle/>
          <a:p>
            <a:pPr lvl="1" eaLnBrk="1" hangingPunct="1">
              <a:buFontTx/>
              <a:buNone/>
            </a:pPr>
            <a:r>
              <a:rPr lang="en-US" sz="4000" smtClean="0">
                <a:solidFill>
                  <a:srgbClr val="000000"/>
                </a:solidFill>
              </a:rPr>
              <a:t>Promotes 21st century skills in</a:t>
            </a:r>
            <a:endParaRPr lang="en-US" sz="4000" smtClean="0"/>
          </a:p>
          <a:p>
            <a:pPr lvl="2" eaLnBrk="1" hangingPunct="1"/>
            <a:r>
              <a:rPr lang="en-US" sz="4000" smtClean="0">
                <a:solidFill>
                  <a:srgbClr val="000000"/>
                </a:solidFill>
              </a:rPr>
              <a:t>Critical thinking		</a:t>
            </a:r>
            <a:endParaRPr lang="en-US" sz="4000" smtClean="0"/>
          </a:p>
          <a:p>
            <a:pPr lvl="2" eaLnBrk="1" hangingPunct="1"/>
            <a:r>
              <a:rPr lang="en-US" sz="4000" smtClean="0">
                <a:solidFill>
                  <a:srgbClr val="000000"/>
                </a:solidFill>
              </a:rPr>
              <a:t>Collaboration			</a:t>
            </a:r>
            <a:endParaRPr lang="en-US" sz="4000" smtClean="0"/>
          </a:p>
          <a:p>
            <a:pPr lvl="2" eaLnBrk="1" hangingPunct="1"/>
            <a:r>
              <a:rPr lang="en-US" sz="4000" smtClean="0">
                <a:solidFill>
                  <a:srgbClr val="000000"/>
                </a:solidFill>
              </a:rPr>
              <a:t>Self-direction </a:t>
            </a:r>
          </a:p>
          <a:p>
            <a:pPr lvl="2" eaLnBrk="1" hangingPunct="1"/>
            <a:r>
              <a:rPr lang="en-US" sz="4000" smtClean="0">
                <a:solidFill>
                  <a:srgbClr val="000000"/>
                </a:solidFill>
              </a:rPr>
              <a:t>Communication </a:t>
            </a:r>
          </a:p>
          <a:p>
            <a:pPr lvl="2" eaLnBrk="1" hangingPunct="1">
              <a:buFont typeface="Symbol" pitchFamily="18" charset="2"/>
              <a:buNone/>
            </a:pPr>
            <a:r>
              <a:rPr lang="en-US" sz="3200" smtClean="0">
                <a:solidFill>
                  <a:srgbClr val="000000"/>
                </a:solidFill>
                <a:sym typeface="Symbol" pitchFamily="18" charset="2"/>
              </a:rPr>
              <a:t> </a:t>
            </a:r>
            <a:r>
              <a:rPr lang="en-US" sz="4000" smtClean="0">
                <a:solidFill>
                  <a:srgbClr val="000000"/>
                </a:solidFill>
              </a:rPr>
              <a:t>Inquiry</a:t>
            </a:r>
          </a:p>
        </p:txBody>
      </p:sp>
      <p:sp>
        <p:nvSpPr>
          <p:cNvPr id="29699" name="Line 4"/>
          <p:cNvSpPr>
            <a:spLocks noChangeShapeType="1"/>
          </p:cNvSpPr>
          <p:nvPr/>
        </p:nvSpPr>
        <p:spPr bwMode="auto">
          <a:xfrm>
            <a:off x="508000" y="1143000"/>
            <a:ext cx="9144000" cy="0"/>
          </a:xfrm>
          <a:prstGeom prst="line">
            <a:avLst/>
          </a:prstGeom>
          <a:noFill/>
          <a:ln w="762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5200" y="1143000"/>
            <a:ext cx="8839200" cy="51816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rgbClr val="000000"/>
                </a:solidFill>
              </a:rPr>
              <a:t>Prepares all students for college coursework in a STEM field</a:t>
            </a:r>
            <a:endParaRPr lang="en-US" sz="3600" smtClean="0"/>
          </a:p>
          <a:p>
            <a:pPr eaLnBrk="1" hangingPunct="1"/>
            <a:r>
              <a:rPr lang="en-US" sz="3600" smtClean="0">
                <a:solidFill>
                  <a:srgbClr val="000000"/>
                </a:solidFill>
              </a:rPr>
              <a:t>Establishes robust partnerships with community organizations, employers and higher education</a:t>
            </a:r>
          </a:p>
          <a:p>
            <a:pPr eaLnBrk="1" hangingPunct="1"/>
            <a:r>
              <a:rPr lang="en-US" sz="3600" smtClean="0">
                <a:solidFill>
                  <a:srgbClr val="000000"/>
                </a:solidFill>
              </a:rPr>
              <a:t>Provides opportunities for students to solve real-world problems</a:t>
            </a:r>
          </a:p>
          <a:p>
            <a:pPr eaLnBrk="1" hangingPunct="1"/>
            <a:endParaRPr lang="en-US" smtClean="0"/>
          </a:p>
        </p:txBody>
      </p:sp>
      <p:sp>
        <p:nvSpPr>
          <p:cNvPr id="30722" name="Line 4"/>
          <p:cNvSpPr>
            <a:spLocks noChangeShapeType="1"/>
          </p:cNvSpPr>
          <p:nvPr/>
        </p:nvSpPr>
        <p:spPr bwMode="auto">
          <a:xfrm>
            <a:off x="508000" y="990600"/>
            <a:ext cx="9144000" cy="0"/>
          </a:xfrm>
          <a:prstGeom prst="line">
            <a:avLst/>
          </a:prstGeom>
          <a:noFill/>
          <a:ln w="762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736600" y="304800"/>
            <a:ext cx="830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chemeClr val="tx2"/>
                </a:solidFill>
              </a:rPr>
              <a:t>What is a STEM Initiative? Continued…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Questions?</a:t>
            </a:r>
          </a:p>
        </p:txBody>
      </p:sp>
      <p:grpSp>
        <p:nvGrpSpPr>
          <p:cNvPr id="31746" name="Group 3"/>
          <p:cNvGrpSpPr>
            <a:grpSpLocks/>
          </p:cNvGrpSpPr>
          <p:nvPr/>
        </p:nvGrpSpPr>
        <p:grpSpPr bwMode="auto">
          <a:xfrm>
            <a:off x="2370138" y="1784350"/>
            <a:ext cx="5419725" cy="4735513"/>
            <a:chOff x="1344" y="1012"/>
            <a:chExt cx="3072" cy="2684"/>
          </a:xfrm>
        </p:grpSpPr>
        <p:sp>
          <p:nvSpPr>
            <p:cNvPr id="31747" name="Oval 4"/>
            <p:cNvSpPr>
              <a:spLocks noChangeArrowheads="1"/>
            </p:cNvSpPr>
            <p:nvPr/>
          </p:nvSpPr>
          <p:spPr bwMode="auto">
            <a:xfrm>
              <a:off x="1344" y="1012"/>
              <a:ext cx="1738" cy="1670"/>
            </a:xfrm>
            <a:prstGeom prst="ellipse">
              <a:avLst/>
            </a:prstGeom>
            <a:solidFill>
              <a:srgbClr val="6600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31748" name="Oval 5"/>
            <p:cNvSpPr>
              <a:spLocks noChangeArrowheads="1"/>
            </p:cNvSpPr>
            <p:nvPr/>
          </p:nvSpPr>
          <p:spPr bwMode="auto">
            <a:xfrm>
              <a:off x="2682" y="1057"/>
              <a:ext cx="1734" cy="1713"/>
            </a:xfrm>
            <a:prstGeom prst="ellipse">
              <a:avLst/>
            </a:prstGeom>
            <a:solidFill>
              <a:srgbClr val="99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31749" name="WordArt 6"/>
            <p:cNvSpPr>
              <a:spLocks noChangeArrowheads="1" noChangeShapeType="1" noTextEdit="1"/>
            </p:cNvSpPr>
            <p:nvPr/>
          </p:nvSpPr>
          <p:spPr bwMode="auto">
            <a:xfrm rot="-1956611">
              <a:off x="1501" y="1447"/>
              <a:ext cx="995" cy="233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Science</a:t>
              </a:r>
            </a:p>
          </p:txBody>
        </p:sp>
        <p:sp>
          <p:nvSpPr>
            <p:cNvPr id="31750" name="WordArt 7"/>
            <p:cNvSpPr>
              <a:spLocks noChangeArrowheads="1" noChangeShapeType="1" noTextEdit="1"/>
            </p:cNvSpPr>
            <p:nvPr/>
          </p:nvSpPr>
          <p:spPr bwMode="auto">
            <a:xfrm rot="2057466">
              <a:off x="3181" y="1510"/>
              <a:ext cx="1139" cy="36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Engineering</a:t>
              </a:r>
            </a:p>
          </p:txBody>
        </p:sp>
        <p:sp>
          <p:nvSpPr>
            <p:cNvPr id="31751" name="Oval 8"/>
            <p:cNvSpPr>
              <a:spLocks noChangeArrowheads="1"/>
            </p:cNvSpPr>
            <p:nvPr/>
          </p:nvSpPr>
          <p:spPr bwMode="auto">
            <a:xfrm>
              <a:off x="1920" y="2102"/>
              <a:ext cx="1872" cy="1594"/>
            </a:xfrm>
            <a:prstGeom prst="ellipse">
              <a:avLst/>
            </a:prstGeom>
            <a:solidFill>
              <a:srgbClr val="0066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31752" name="WordArt 9"/>
            <p:cNvSpPr>
              <a:spLocks noChangeArrowheads="1" noChangeShapeType="1" noTextEdit="1"/>
            </p:cNvSpPr>
            <p:nvPr/>
          </p:nvSpPr>
          <p:spPr bwMode="auto">
            <a:xfrm>
              <a:off x="2269" y="2998"/>
              <a:ext cx="1139" cy="362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0"/>
                </a:avLst>
              </a:prstTxWarp>
            </a:bodyPr>
            <a:lstStyle/>
            <a:p>
              <a:pPr algn="ctr"/>
              <a:r>
                <a:rPr lang="en-US" sz="3600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 Black"/>
                </a:rPr>
                <a:t>Technology</a:t>
              </a:r>
            </a:p>
          </p:txBody>
        </p:sp>
        <p:sp>
          <p:nvSpPr>
            <p:cNvPr id="31753" name="Oval 10"/>
            <p:cNvSpPr>
              <a:spLocks noChangeArrowheads="1"/>
            </p:cNvSpPr>
            <p:nvPr/>
          </p:nvSpPr>
          <p:spPr bwMode="auto">
            <a:xfrm>
              <a:off x="1824" y="1440"/>
              <a:ext cx="2016" cy="1584"/>
            </a:xfrm>
            <a:prstGeom prst="ellipse">
              <a:avLst/>
            </a:prstGeom>
            <a:solidFill>
              <a:srgbClr val="EAEAEA">
                <a:alpha val="49019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31754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2064" y="1968"/>
              <a:ext cx="1470" cy="297"/>
            </a:xfrm>
            <a:prstGeom prst="rect">
              <a:avLst/>
            </a:prstGeom>
          </p:spPr>
          <p:txBody>
            <a:bodyPr wrap="none" fromWordArt="1">
              <a:prstTxWarp prst="textSlantUp">
                <a:avLst>
                  <a:gd name="adj" fmla="val 963"/>
                </a:avLst>
              </a:prstTxWarp>
            </a:bodyPr>
            <a:lstStyle/>
            <a:p>
              <a:pPr algn="ctr"/>
              <a:r>
                <a:rPr lang="en-US" sz="3200" kern="10">
                  <a:ln w="9525">
                    <a:solidFill>
                      <a:schemeClr val="bg1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"/>
                  <a:cs typeface="Arial"/>
                </a:rPr>
                <a:t>Mathematics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References</a:t>
            </a: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8000" y="1447800"/>
            <a:ext cx="9372600" cy="5791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b="1" smtClean="0"/>
              <a:t>For more information the state initiative contact: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smtClean="0"/>
              <a:t>Sky Gallegos, Director, STEM Innovation Network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b="1" smtClean="0">
                <a:solidFill>
                  <a:schemeClr val="accent2"/>
                </a:solidFill>
              </a:rPr>
              <a:t>Sky.gallegos@tn.gov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b="1" smtClean="0"/>
              <a:t>Scott Eddins, Office of STEM Education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 b="1" smtClean="0">
                <a:solidFill>
                  <a:schemeClr val="accent2"/>
                </a:solidFill>
              </a:rPr>
              <a:t>Scott.eddins@tn.gov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President's Council of Advisors on Science and Technology (PCAST). (2010). Prepare and Inspire: K-12 Education in Science, Technology, Engineering, and Math (STEM) for America’s Future (pdf) . Retrieved September 15, 201, from </a:t>
            </a:r>
            <a:r>
              <a:rPr lang="en-US" sz="2400" u="sng" smtClean="0">
                <a:solidFill>
                  <a:schemeClr val="accent2"/>
                </a:solidFill>
              </a:rPr>
              <a:t>http://www.whitehouse.gov/administration/eop/ostp/pcast/docsreports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National Governors Association (NGA). (2007). Inovation America: Building a Science, Technology, Engineering and Mathematics Agenda. Retrieved October 13, 2010, from  </a:t>
            </a:r>
            <a:r>
              <a:rPr lang="en-US" sz="2400" u="sng" smtClean="0">
                <a:solidFill>
                  <a:schemeClr val="accent2"/>
                </a:solidFill>
              </a:rPr>
              <a:t>http://www.nga.org/Files/pdf/0702INNOVATIONStem.pdf</a:t>
            </a:r>
            <a:r>
              <a:rPr lang="en-US" sz="2400" smtClean="0"/>
              <a:t> </a:t>
            </a:r>
            <a:endParaRPr lang="en-US" sz="2400" b="1" smtClean="0">
              <a:solidFill>
                <a:schemeClr val="accent2"/>
              </a:solidFill>
            </a:endParaRPr>
          </a:p>
        </p:txBody>
      </p:sp>
      <p:sp>
        <p:nvSpPr>
          <p:cNvPr id="32771" name="Line 4"/>
          <p:cNvSpPr>
            <a:spLocks noChangeShapeType="1"/>
          </p:cNvSpPr>
          <p:nvPr/>
        </p:nvSpPr>
        <p:spPr bwMode="auto">
          <a:xfrm>
            <a:off x="508000" y="1219200"/>
            <a:ext cx="9144000" cy="0"/>
          </a:xfrm>
          <a:prstGeom prst="line">
            <a:avLst/>
          </a:prstGeom>
          <a:noFill/>
          <a:ln w="762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2600" y="1600200"/>
            <a:ext cx="96774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400" smtClean="0"/>
              <a:t>Knox County Schools (2010). STEM Academy High School. DRAFT Conceptual Proposal &amp; Work Plan (Executive Summary). Retrieved October 29, 2010, from </a:t>
            </a:r>
            <a:r>
              <a:rPr lang="en-US" sz="2400" u="sng" smtClean="0">
                <a:solidFill>
                  <a:schemeClr val="accent2"/>
                </a:solidFill>
              </a:rPr>
              <a:t>http://agenda.knoxschools.org/docs/2010/RS/20101103_76/555_Knox%20STEM%20HS_work_plan_draft_7.pdf</a:t>
            </a:r>
            <a:r>
              <a:rPr lang="en-US" sz="2400" smtClean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Tennessee Department of Education and Tennessee Mathematics, Science, and Technology Educaton Center. </a:t>
            </a:r>
            <a:r>
              <a:rPr lang="en-US" sz="2400" u="sng" smtClean="0">
                <a:solidFill>
                  <a:schemeClr val="accent2"/>
                </a:solidFill>
              </a:rPr>
              <a:t>http://www.stemresources.com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Metro High School, Columbus, OHIO. </a:t>
            </a:r>
            <a:r>
              <a:rPr lang="en-US" sz="2400" u="sng" smtClean="0">
                <a:solidFill>
                  <a:schemeClr val="accent2"/>
                </a:solidFill>
              </a:rPr>
              <a:t>http://themetroschool.org</a:t>
            </a:r>
            <a:endParaRPr lang="en-US" sz="2400" b="1" smtClean="0"/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The Ohio STEM Learning Network (OSLN). </a:t>
            </a:r>
            <a:r>
              <a:rPr lang="en-US" sz="2400" u="sng" smtClean="0">
                <a:solidFill>
                  <a:schemeClr val="accent2"/>
                </a:solidFill>
              </a:rPr>
              <a:t>http://www.osln.org</a:t>
            </a:r>
            <a:endParaRPr lang="en-US" sz="2400" b="1" smtClean="0"/>
          </a:p>
          <a:p>
            <a:pPr eaLnBrk="1" hangingPunct="1">
              <a:lnSpc>
                <a:spcPct val="80000"/>
              </a:lnSpc>
            </a:pPr>
            <a:r>
              <a:rPr lang="en-US" sz="2400" b="1" smtClean="0"/>
              <a:t>Hardin Valley Academy STEM Academy , Knox County Schools</a:t>
            </a:r>
            <a:endParaRPr lang="en-US" sz="2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400" smtClean="0">
                <a:solidFill>
                  <a:schemeClr val="accent2"/>
                </a:solidFill>
              </a:rPr>
              <a:t>	</a:t>
            </a:r>
            <a:r>
              <a:rPr lang="en-US" sz="2400" u="sng" smtClean="0">
                <a:solidFill>
                  <a:schemeClr val="accent2"/>
                </a:solidFill>
              </a:rPr>
              <a:t>http://stem.hardinvalleyac.knoxschools.org/modules/groups/integrated_home.phtml?&amp;gid=770036&amp;sessionid=c8ca5b9b1c2434c5619761e7520cfe03&amp;t=6c7968a6e4b0cdf7a31bbf022d53439d</a:t>
            </a:r>
          </a:p>
          <a:p>
            <a:pPr eaLnBrk="1" hangingPunct="1">
              <a:lnSpc>
                <a:spcPct val="80000"/>
              </a:lnSpc>
            </a:pPr>
            <a:r>
              <a:rPr lang="en-US" sz="2400" smtClean="0"/>
              <a:t>The STEM Education Coalition. </a:t>
            </a:r>
            <a:r>
              <a:rPr lang="en-US" sz="2400" u="sng" smtClean="0">
                <a:solidFill>
                  <a:schemeClr val="accent2"/>
                </a:solidFill>
              </a:rPr>
              <a:t>http://nstacommunities.org/stemedcoalition/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2794000" y="457200"/>
            <a:ext cx="4572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References </a:t>
            </a:r>
            <a:r>
              <a:rPr lang="en-US" sz="240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Continued…</a:t>
            </a:r>
          </a:p>
        </p:txBody>
      </p:sp>
      <p:sp>
        <p:nvSpPr>
          <p:cNvPr id="2" name="Line 4"/>
          <p:cNvSpPr>
            <a:spLocks noChangeShapeType="1"/>
          </p:cNvSpPr>
          <p:nvPr/>
        </p:nvSpPr>
        <p:spPr bwMode="auto">
          <a:xfrm>
            <a:off x="508000" y="1219200"/>
            <a:ext cx="9144000" cy="0"/>
          </a:xfrm>
          <a:prstGeom prst="line">
            <a:avLst/>
          </a:prstGeom>
          <a:noFill/>
          <a:ln w="762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60400" y="481013"/>
            <a:ext cx="8636000" cy="1271587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Blount County Schools</a:t>
            </a:r>
            <a:br>
              <a:rPr lang="en-US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4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STEM Task Force Committee</a:t>
            </a:r>
          </a:p>
        </p:txBody>
      </p:sp>
      <p:sp>
        <p:nvSpPr>
          <p:cNvPr id="1741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55600" y="2513013"/>
            <a:ext cx="5232400" cy="3201987"/>
          </a:xfrm>
        </p:spPr>
        <p:txBody>
          <a:bodyPr/>
          <a:lstStyle/>
          <a:p>
            <a:pPr eaLnBrk="1" hangingPunct="1"/>
            <a:r>
              <a:rPr lang="en-US" b="1" smtClean="0"/>
              <a:t>Heritage High School</a:t>
            </a:r>
          </a:p>
          <a:p>
            <a:pPr lvl="1" eaLnBrk="1" hangingPunct="1"/>
            <a:r>
              <a:rPr lang="en-US" smtClean="0"/>
              <a:t>Mark Andrews – Math</a:t>
            </a:r>
          </a:p>
          <a:p>
            <a:pPr lvl="1" eaLnBrk="1" hangingPunct="1"/>
            <a:r>
              <a:rPr lang="en-US" smtClean="0"/>
              <a:t>Mary Cooper – Technology</a:t>
            </a:r>
          </a:p>
          <a:p>
            <a:pPr lvl="1" eaLnBrk="1" hangingPunct="1"/>
            <a:r>
              <a:rPr lang="en-US" smtClean="0"/>
              <a:t>Stephanie Davis – Counselor</a:t>
            </a:r>
          </a:p>
          <a:p>
            <a:pPr lvl="1" eaLnBrk="1" hangingPunct="1"/>
            <a:r>
              <a:rPr lang="en-US" smtClean="0"/>
              <a:t>Colleen Mattison – Administrator</a:t>
            </a:r>
          </a:p>
          <a:p>
            <a:pPr lvl="1" eaLnBrk="1" hangingPunct="1"/>
            <a:r>
              <a:rPr lang="en-US" smtClean="0"/>
              <a:t>Kendall Terry - Science</a:t>
            </a:r>
          </a:p>
          <a:p>
            <a:pPr lvl="1" eaLnBrk="1" hangingPunct="1"/>
            <a:endParaRPr lang="en-US" smtClean="0"/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851400" y="2500313"/>
            <a:ext cx="5232400" cy="3290887"/>
          </a:xfrm>
        </p:spPr>
        <p:txBody>
          <a:bodyPr/>
          <a:lstStyle/>
          <a:p>
            <a:pPr eaLnBrk="1" hangingPunct="1"/>
            <a:r>
              <a:rPr lang="en-US" b="1" smtClean="0"/>
              <a:t>William Blount High School</a:t>
            </a:r>
          </a:p>
          <a:p>
            <a:pPr lvl="1" eaLnBrk="1" hangingPunct="1"/>
            <a:r>
              <a:rPr lang="en-US" smtClean="0"/>
              <a:t>Michael Askew - Math</a:t>
            </a:r>
          </a:p>
          <a:p>
            <a:pPr lvl="1" eaLnBrk="1" hangingPunct="1"/>
            <a:r>
              <a:rPr lang="en-US" smtClean="0"/>
              <a:t>Scott Bristol – Counselor</a:t>
            </a:r>
          </a:p>
          <a:p>
            <a:pPr lvl="1" eaLnBrk="1" hangingPunct="1"/>
            <a:r>
              <a:rPr lang="en-US" smtClean="0"/>
              <a:t>Michelle Harris - Science</a:t>
            </a:r>
          </a:p>
          <a:p>
            <a:pPr lvl="1" eaLnBrk="1" hangingPunct="1"/>
            <a:r>
              <a:rPr lang="en-US" smtClean="0"/>
              <a:t>Denise Long - Technology</a:t>
            </a:r>
          </a:p>
          <a:p>
            <a:pPr lvl="1" eaLnBrk="1" hangingPunct="1"/>
            <a:r>
              <a:rPr lang="en-US" smtClean="0"/>
              <a:t>Steve Lafon – Administrator</a:t>
            </a:r>
          </a:p>
          <a:p>
            <a:pPr lvl="1" eaLnBrk="1" hangingPunct="1"/>
            <a:r>
              <a:rPr lang="en-US" smtClean="0"/>
              <a:t>Jennifer Moore – Administrator</a:t>
            </a:r>
          </a:p>
          <a:p>
            <a:pPr lvl="1" eaLnBrk="1" hangingPunct="1"/>
            <a:endParaRPr lang="en-US" smtClean="0"/>
          </a:p>
        </p:txBody>
      </p:sp>
      <p:sp>
        <p:nvSpPr>
          <p:cNvPr id="17412" name="Line 6"/>
          <p:cNvSpPr>
            <a:spLocks noChangeShapeType="1"/>
          </p:cNvSpPr>
          <p:nvPr/>
        </p:nvSpPr>
        <p:spPr bwMode="auto">
          <a:xfrm>
            <a:off x="508000" y="1905000"/>
            <a:ext cx="9144000" cy="0"/>
          </a:xfrm>
          <a:prstGeom prst="line">
            <a:avLst/>
          </a:prstGeom>
          <a:noFill/>
          <a:ln w="762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413" name="Text Box 7"/>
          <p:cNvSpPr txBox="1">
            <a:spLocks noChangeArrowheads="1"/>
          </p:cNvSpPr>
          <p:nvPr/>
        </p:nvSpPr>
        <p:spPr bwMode="auto">
          <a:xfrm>
            <a:off x="889000" y="19812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/>
              <a:t>Committee Chairperson - Dr. Alisa Teffeteller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2108200" y="58674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Consultant- Kenneth Naumann - Engineering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STEM Task Force Committee Timeline</a:t>
            </a:r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7600" y="1524000"/>
            <a:ext cx="8915400" cy="6096000"/>
          </a:xfrm>
        </p:spPr>
        <p:txBody>
          <a:bodyPr/>
          <a:lstStyle/>
          <a:p>
            <a:pPr eaLnBrk="1" hangingPunct="1"/>
            <a:r>
              <a:rPr lang="en-US" sz="2400" smtClean="0"/>
              <a:t>January 4, 2010            Mr. Britt and Dr. Teffeteller met to 					discuss the possibilities of offering </a:t>
            </a:r>
          </a:p>
          <a:p>
            <a:pPr eaLnBrk="1" hangingPunct="1">
              <a:buFontTx/>
              <a:buNone/>
            </a:pPr>
            <a:r>
              <a:rPr lang="en-US" sz="2400" smtClean="0"/>
              <a:t>					STEM education</a:t>
            </a:r>
          </a:p>
          <a:p>
            <a:pPr eaLnBrk="1" hangingPunct="1"/>
            <a:r>
              <a:rPr lang="en-US" sz="2400" smtClean="0"/>
              <a:t>January 29, 2010          Dr. Teffeteller met with Mr. Lafon and 					Mr. McMahan about STEM </a:t>
            </a:r>
          </a:p>
          <a:p>
            <a:pPr eaLnBrk="1" hangingPunct="1"/>
            <a:r>
              <a:rPr lang="en-US" sz="2400" smtClean="0"/>
              <a:t>February 3, 2010          Dr. Teffeteller meet with Mr. Lafon about 				STEM committee members</a:t>
            </a:r>
          </a:p>
          <a:p>
            <a:pPr eaLnBrk="1" hangingPunct="1"/>
            <a:r>
              <a:rPr lang="en-US" sz="2400" smtClean="0"/>
              <a:t>February 4, 2010          Dr. Teffeteller met with Mr. McMahan 					about STEM committee members</a:t>
            </a:r>
          </a:p>
          <a:p>
            <a:pPr eaLnBrk="1" hangingPunct="1"/>
            <a:r>
              <a:rPr lang="en-US" sz="2400" smtClean="0"/>
              <a:t>February 8-19, 2010     Principals finalize selection of STEM 					committee members</a:t>
            </a:r>
          </a:p>
        </p:txBody>
      </p:sp>
      <p:sp>
        <p:nvSpPr>
          <p:cNvPr id="18435" name="Line 5"/>
          <p:cNvSpPr>
            <a:spLocks noChangeShapeType="1"/>
          </p:cNvSpPr>
          <p:nvPr/>
        </p:nvSpPr>
        <p:spPr bwMode="auto">
          <a:xfrm>
            <a:off x="508000" y="1219200"/>
            <a:ext cx="9144000" cy="0"/>
          </a:xfrm>
          <a:prstGeom prst="line">
            <a:avLst/>
          </a:prstGeom>
          <a:noFill/>
          <a:ln w="762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STEM Task Force Committee Timeline</a:t>
            </a:r>
          </a:p>
        </p:txBody>
      </p:sp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12800" y="1600200"/>
            <a:ext cx="9144000" cy="5791200"/>
          </a:xfrm>
        </p:spPr>
        <p:txBody>
          <a:bodyPr/>
          <a:lstStyle/>
          <a:p>
            <a:pPr eaLnBrk="1" hangingPunct="1"/>
            <a:r>
              <a:rPr lang="en-US" sz="2800" smtClean="0"/>
              <a:t>March 11, 2010            STEM organizational meeting</a:t>
            </a:r>
          </a:p>
          <a:p>
            <a:pPr eaLnBrk="1" hangingPunct="1"/>
            <a:r>
              <a:rPr lang="en-US" sz="2800" smtClean="0"/>
              <a:t>June 1-2, 2010              Site visit to Columbus, OH</a:t>
            </a:r>
          </a:p>
          <a:p>
            <a:pPr eaLnBrk="1" hangingPunct="1"/>
            <a:r>
              <a:rPr lang="en-US" sz="2800" smtClean="0"/>
              <a:t>August 26, 2010           STEM meeting</a:t>
            </a:r>
          </a:p>
          <a:p>
            <a:pPr eaLnBrk="1" hangingPunct="1"/>
            <a:r>
              <a:rPr lang="en-US" sz="2800" smtClean="0"/>
              <a:t>November 3, 2010        Site Visit to Hardin Valley 					     	Academy, Knoxville</a:t>
            </a:r>
          </a:p>
          <a:p>
            <a:pPr eaLnBrk="1" hangingPunct="1"/>
            <a:r>
              <a:rPr lang="en-US" sz="2800" smtClean="0"/>
              <a:t>November 15, 2010      STEM meeting</a:t>
            </a:r>
          </a:p>
          <a:p>
            <a:pPr eaLnBrk="1" hangingPunct="1"/>
            <a:r>
              <a:rPr lang="en-US" sz="2800" smtClean="0"/>
              <a:t>December 2, 2010        STEM presentation to the 					     	board of education   </a:t>
            </a:r>
          </a:p>
          <a:p>
            <a:pPr eaLnBrk="1" hangingPunct="1"/>
            <a:endParaRPr lang="en-US" sz="2800" smtClean="0"/>
          </a:p>
        </p:txBody>
      </p:sp>
      <p:sp>
        <p:nvSpPr>
          <p:cNvPr id="19459" name="Line 4"/>
          <p:cNvSpPr>
            <a:spLocks noChangeShapeType="1"/>
          </p:cNvSpPr>
          <p:nvPr/>
        </p:nvSpPr>
        <p:spPr bwMode="auto">
          <a:xfrm>
            <a:off x="508000" y="1219200"/>
            <a:ext cx="9144000" cy="0"/>
          </a:xfrm>
          <a:prstGeom prst="line">
            <a:avLst/>
          </a:prstGeom>
          <a:noFill/>
          <a:ln w="762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STEM Task Force Committee Goals</a:t>
            </a:r>
          </a:p>
        </p:txBody>
      </p:sp>
      <p:sp>
        <p:nvSpPr>
          <p:cNvPr id="20482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36600" y="1600200"/>
            <a:ext cx="8915400" cy="5791200"/>
          </a:xfrm>
        </p:spPr>
        <p:txBody>
          <a:bodyPr/>
          <a:lstStyle/>
          <a:p>
            <a:pPr eaLnBrk="1" hangingPunct="1"/>
            <a:r>
              <a:rPr lang="en-US" sz="3200" smtClean="0"/>
              <a:t>Take a snapshot of current STEM programs in the United States</a:t>
            </a:r>
          </a:p>
          <a:p>
            <a:pPr eaLnBrk="1" hangingPunct="1"/>
            <a:r>
              <a:rPr lang="en-US" sz="3200" smtClean="0"/>
              <a:t>Initiate collaboration between Blount County High School educators</a:t>
            </a:r>
          </a:p>
          <a:p>
            <a:pPr eaLnBrk="1" hangingPunct="1"/>
            <a:r>
              <a:rPr lang="en-US" sz="3200" smtClean="0"/>
              <a:t>Evaluate usefulness of a STEM Program in BCS</a:t>
            </a:r>
          </a:p>
          <a:p>
            <a:pPr eaLnBrk="1" hangingPunct="1"/>
            <a:r>
              <a:rPr lang="en-US" sz="3200" smtClean="0"/>
              <a:t>Determine if scheduling, staffing and other monetary needs can be accommodated </a:t>
            </a:r>
          </a:p>
          <a:p>
            <a:pPr eaLnBrk="1" hangingPunct="1"/>
            <a:r>
              <a:rPr lang="en-US" sz="3200" smtClean="0"/>
              <a:t>Determine if a STEM program will fit into the existing framework</a:t>
            </a:r>
          </a:p>
        </p:txBody>
      </p:sp>
      <p:sp>
        <p:nvSpPr>
          <p:cNvPr id="20483" name="Line 4"/>
          <p:cNvSpPr>
            <a:spLocks noChangeShapeType="1"/>
          </p:cNvSpPr>
          <p:nvPr/>
        </p:nvSpPr>
        <p:spPr bwMode="auto">
          <a:xfrm>
            <a:off x="508000" y="1219200"/>
            <a:ext cx="9144000" cy="0"/>
          </a:xfrm>
          <a:prstGeom prst="line">
            <a:avLst/>
          </a:prstGeom>
          <a:noFill/>
          <a:ln w="762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11"/>
          <p:cNvSpPr>
            <a:spLocks noGrp="1" noChangeArrowheads="1"/>
          </p:cNvSpPr>
          <p:nvPr>
            <p:ph type="title"/>
          </p:nvPr>
        </p:nvSpPr>
        <p:spPr>
          <a:xfrm>
            <a:off x="660400" y="457200"/>
            <a:ext cx="8305800" cy="814388"/>
          </a:xfrm>
        </p:spPr>
        <p:txBody>
          <a:bodyPr/>
          <a:lstStyle/>
          <a:p>
            <a:pPr eaLnBrk="1" hangingPunct="1"/>
            <a:r>
              <a:rPr lang="en-US" smtClean="0"/>
              <a:t>The National STEM Agenda</a:t>
            </a: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>
            <p:ph sz="half" idx="1"/>
          </p:nvPr>
        </p:nvGraphicFramePr>
        <p:xfrm>
          <a:off x="989013" y="1600200"/>
          <a:ext cx="3709987" cy="4800600"/>
        </p:xfrm>
        <a:graphic>
          <a:graphicData uri="http://schemas.openxmlformats.org/presentationml/2006/ole">
            <p:oleObj spid="_x0000_s1026" name="Acrobat Document" r:id="rId3" imgW="6502320" imgH="8910000" progId="AcroExch.Document.7">
              <p:embed/>
            </p:oleObj>
          </a:graphicData>
        </a:graphic>
      </p:graphicFrame>
      <p:graphicFrame>
        <p:nvGraphicFramePr>
          <p:cNvPr id="1027" name="Object 10"/>
          <p:cNvGraphicFramePr>
            <a:graphicFrameLocks noChangeAspect="1"/>
          </p:cNvGraphicFramePr>
          <p:nvPr>
            <p:ph sz="half" idx="2"/>
          </p:nvPr>
        </p:nvGraphicFramePr>
        <p:xfrm>
          <a:off x="5097463" y="1447800"/>
          <a:ext cx="3944937" cy="5105400"/>
        </p:xfrm>
        <a:graphic>
          <a:graphicData uri="http://schemas.openxmlformats.org/presentationml/2006/ole">
            <p:oleObj spid="_x0000_s1027" name="Acrobat Document" r:id="rId4" imgW="6502320" imgH="8910000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4" descr="MC900013479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1400" y="838200"/>
            <a:ext cx="8467725" cy="556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5"/>
          <p:cNvSpPr>
            <a:spLocks noChangeArrowheads="1"/>
          </p:cNvSpPr>
          <p:nvPr/>
        </p:nvSpPr>
        <p:spPr bwMode="auto">
          <a:xfrm>
            <a:off x="6146800" y="2590800"/>
            <a:ext cx="2133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000">
                <a:solidFill>
                  <a:schemeClr val="tx2"/>
                </a:solidFill>
              </a:rPr>
              <a:t>Ohio Stem Learning Network</a:t>
            </a:r>
          </a:p>
        </p:txBody>
      </p:sp>
      <p:sp>
        <p:nvSpPr>
          <p:cNvPr id="23555" name="Rectangle 6"/>
          <p:cNvSpPr>
            <a:spLocks noChangeArrowheads="1"/>
          </p:cNvSpPr>
          <p:nvPr/>
        </p:nvSpPr>
        <p:spPr bwMode="auto">
          <a:xfrm>
            <a:off x="3860800" y="4648200"/>
            <a:ext cx="2514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>
                <a:solidFill>
                  <a:schemeClr val="tx2"/>
                </a:solidFill>
              </a:rPr>
              <a:t>Texas Stem Academies </a:t>
            </a:r>
          </a:p>
        </p:txBody>
      </p:sp>
      <p:sp>
        <p:nvSpPr>
          <p:cNvPr id="23556" name="Rectangle 7"/>
          <p:cNvSpPr>
            <a:spLocks noChangeArrowheads="1"/>
          </p:cNvSpPr>
          <p:nvPr/>
        </p:nvSpPr>
        <p:spPr bwMode="auto">
          <a:xfrm>
            <a:off x="4165600" y="1981200"/>
            <a:ext cx="2133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>
                <a:solidFill>
                  <a:schemeClr val="tx2"/>
                </a:solidFill>
              </a:rPr>
              <a:t>Colorado Stem Network</a:t>
            </a:r>
          </a:p>
        </p:txBody>
      </p:sp>
      <p:sp>
        <p:nvSpPr>
          <p:cNvPr id="23557" name="Rectangle 8"/>
          <p:cNvSpPr>
            <a:spLocks noChangeArrowheads="1"/>
          </p:cNvSpPr>
          <p:nvPr/>
        </p:nvSpPr>
        <p:spPr bwMode="auto">
          <a:xfrm>
            <a:off x="1346200" y="1066800"/>
            <a:ext cx="2514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>
                <a:solidFill>
                  <a:schemeClr val="tx2"/>
                </a:solidFill>
              </a:rPr>
              <a:t>Washington STEM Initiative</a:t>
            </a:r>
          </a:p>
        </p:txBody>
      </p:sp>
      <p:sp>
        <p:nvSpPr>
          <p:cNvPr id="23558" name="Rectangle 2"/>
          <p:cNvSpPr>
            <a:spLocks noGrp="1" noChangeArrowheads="1"/>
          </p:cNvSpPr>
          <p:nvPr>
            <p:ph type="title"/>
          </p:nvPr>
        </p:nvSpPr>
        <p:spPr>
          <a:xfrm>
            <a:off x="1651000" y="3124200"/>
            <a:ext cx="2590800" cy="1066800"/>
          </a:xfrm>
        </p:spPr>
        <p:txBody>
          <a:bodyPr/>
          <a:lstStyle/>
          <a:p>
            <a:pPr algn="l" eaLnBrk="1" hangingPunct="1"/>
            <a:r>
              <a:rPr lang="en-US" sz="2400" smtClean="0"/>
              <a:t>California Stem Learning Network</a:t>
            </a:r>
          </a:p>
        </p:txBody>
      </p:sp>
      <p:sp>
        <p:nvSpPr>
          <p:cNvPr id="23559" name="Rectangle 9"/>
          <p:cNvSpPr>
            <a:spLocks noChangeArrowheads="1"/>
          </p:cNvSpPr>
          <p:nvPr/>
        </p:nvSpPr>
        <p:spPr bwMode="auto">
          <a:xfrm>
            <a:off x="6070600" y="3886200"/>
            <a:ext cx="2286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400" b="1">
                <a:solidFill>
                  <a:schemeClr val="tx2"/>
                </a:solidFill>
              </a:rPr>
              <a:t>Tennessee Stem Innovation Network</a:t>
            </a:r>
          </a:p>
        </p:txBody>
      </p:sp>
      <p:sp>
        <p:nvSpPr>
          <p:cNvPr id="23560" name="Text Box 10"/>
          <p:cNvSpPr txBox="1">
            <a:spLocks noChangeArrowheads="1"/>
          </p:cNvSpPr>
          <p:nvPr/>
        </p:nvSpPr>
        <p:spPr bwMode="auto">
          <a:xfrm>
            <a:off x="1041400" y="5562600"/>
            <a:ext cx="297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STEM in the US</a:t>
            </a:r>
          </a:p>
        </p:txBody>
      </p:sp>
      <p:pic>
        <p:nvPicPr>
          <p:cNvPr id="23561" name="Picture 12" descr="MC900013479[1]"/>
          <p:cNvPicPr>
            <a:picLocks noChangeAspect="1" noChangeArrowheads="1"/>
          </p:cNvPicPr>
          <p:nvPr/>
        </p:nvPicPr>
        <p:blipFill>
          <a:blip r:embed="rId2" cstate="print"/>
          <a:srcRect l="38695" t="12325" r="58606" b="82198"/>
          <a:stretch>
            <a:fillRect/>
          </a:stretch>
        </p:blipFill>
        <p:spPr bwMode="auto">
          <a:xfrm>
            <a:off x="8356600" y="297180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Why STEM?</a:t>
            </a:r>
          </a:p>
        </p:txBody>
      </p:sp>
      <p:sp>
        <p:nvSpPr>
          <p:cNvPr id="24578" name="Text Box 4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9499600" cy="6172200"/>
          </a:xfrm>
        </p:spPr>
        <p:txBody>
          <a:bodyPr/>
          <a:lstStyle/>
          <a:p>
            <a:pPr lvl="1" indent="-628650" eaLnBrk="1" hangingPunct="1"/>
            <a:r>
              <a:rPr lang="en-US" sz="3200" smtClean="0"/>
              <a:t>STEM education is linked to the prosperity of local and state economies </a:t>
            </a:r>
          </a:p>
          <a:p>
            <a:pPr lvl="1" indent="-628650" eaLnBrk="1" hangingPunct="1"/>
            <a:r>
              <a:rPr lang="en-US" sz="3200" smtClean="0"/>
              <a:t>Today’s employers require adaptability, creativity, critical thinking, and technical competence—skills honed in STEM disciplines </a:t>
            </a:r>
          </a:p>
          <a:p>
            <a:pPr lvl="1" indent="-628650" eaLnBrk="1" hangingPunct="1"/>
            <a:r>
              <a:rPr lang="en-US" sz="3200" smtClean="0"/>
              <a:t>Employment in STEM occupations is projected to grow 70 percent faster than growth for all occupations (National Governors Association)</a:t>
            </a:r>
          </a:p>
          <a:p>
            <a:pPr lvl="1" indent="-628650" eaLnBrk="1" hangingPunct="1"/>
            <a:r>
              <a:rPr lang="en-US" sz="3200" smtClean="0"/>
              <a:t>STEM graduates on average enjoy better employment prospects and higher starting salaries than graduates in non-STEM fields</a:t>
            </a:r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579" name="Line 5"/>
          <p:cNvSpPr>
            <a:spLocks noChangeShapeType="1"/>
          </p:cNvSpPr>
          <p:nvPr/>
        </p:nvSpPr>
        <p:spPr bwMode="auto">
          <a:xfrm>
            <a:off x="508000" y="1143000"/>
            <a:ext cx="9144000" cy="0"/>
          </a:xfrm>
          <a:prstGeom prst="line">
            <a:avLst/>
          </a:prstGeom>
          <a:noFill/>
          <a:ln w="76200">
            <a:solidFill>
              <a:srgbClr val="A5002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5"/>
          <p:cNvPicPr>
            <a:picLocks noChangeAspect="1" noChangeArrowheads="1"/>
          </p:cNvPicPr>
          <p:nvPr/>
        </p:nvPicPr>
        <p:blipFill>
          <a:blip r:embed="rId2" cstate="print"/>
          <a:srcRect l="18126" t="11459" r="16875" b="5208"/>
          <a:stretch>
            <a:fillRect/>
          </a:stretch>
        </p:blipFill>
        <p:spPr bwMode="auto">
          <a:xfrm>
            <a:off x="0" y="0"/>
            <a:ext cx="101600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89400" y="5410200"/>
            <a:ext cx="2057400" cy="169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1341</TotalTime>
  <Words>517</Words>
  <Application>Microsoft Office PowerPoint</Application>
  <PresentationFormat>Custom</PresentationFormat>
  <Paragraphs>92</Paragraphs>
  <Slides>17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Default Design</vt:lpstr>
      <vt:lpstr>Acrobat Document</vt:lpstr>
      <vt:lpstr>STEM</vt:lpstr>
      <vt:lpstr>Blount County Schools STEM Task Force Committee</vt:lpstr>
      <vt:lpstr>STEM Task Force Committee Timeline</vt:lpstr>
      <vt:lpstr>STEM Task Force Committee Timeline</vt:lpstr>
      <vt:lpstr>STEM Task Force Committee Goals</vt:lpstr>
      <vt:lpstr>The National STEM Agenda</vt:lpstr>
      <vt:lpstr>California Stem Learning Network</vt:lpstr>
      <vt:lpstr>Why STEM?</vt:lpstr>
      <vt:lpstr>Slide 9</vt:lpstr>
      <vt:lpstr>Slide 10</vt:lpstr>
      <vt:lpstr>Slide 11</vt:lpstr>
      <vt:lpstr>Slide 12</vt:lpstr>
      <vt:lpstr>What is a STEM Initiative?</vt:lpstr>
      <vt:lpstr>Slide 14</vt:lpstr>
      <vt:lpstr>Questions?</vt:lpstr>
      <vt:lpstr>References</vt:lpstr>
      <vt:lpstr>Slide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Mark Andrews</cp:lastModifiedBy>
  <cp:revision>42</cp:revision>
  <dcterms:created xsi:type="dcterms:W3CDTF">2004-05-06T09:28:21Z</dcterms:created>
  <dcterms:modified xsi:type="dcterms:W3CDTF">2010-12-02T14:23:15Z</dcterms:modified>
</cp:coreProperties>
</file>